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72" r:id="rId3"/>
    <p:sldId id="284" r:id="rId4"/>
    <p:sldId id="285" r:id="rId5"/>
  </p:sldIdLst>
  <p:sldSz cx="12192000" cy="6858000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A35"/>
    <a:srgbClr val="000000"/>
    <a:srgbClr val="F2F2F2"/>
    <a:srgbClr val="FABE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10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2F28DA7-5A1F-4981-AFAC-9BBC31FECE1A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8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EDD7C50-D5C5-4E3C-B83F-09D8DC9FE2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3524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D7C50-D5C5-4E3C-B83F-09D8DC9FE2F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0080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D7C50-D5C5-4E3C-B83F-09D8DC9FE2F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5036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D7C50-D5C5-4E3C-B83F-09D8DC9FE2F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105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D7C50-D5C5-4E3C-B83F-09D8DC9FE2FD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6868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E28DE6-6A6D-44C9-B420-B35549752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E9B9CB6-FA83-433F-B0D7-91EB685F7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4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2D7DBE6-669C-491A-9A4B-5EA92DDC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9436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67D9AE-1616-4039-AA65-61507F10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910E36F-EEFD-44A6-A5D0-DC334A129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00FDC63-29B8-4210-8830-2474B5BA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94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EFCCEF-861D-407F-B3CB-63EE0EF0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02631"/>
            <a:ext cx="10515600" cy="2852737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36EC59-7881-4310-8F2C-BFA9A8ACC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9696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7CEFA7-CCFE-463C-AED2-96039B398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4DE9DE0-2BFA-4019-8653-3789FB589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963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59DECD5-2DBC-46CD-8E96-0D371AB01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9776206-9EE7-4930-8AF9-F0DA4FB19D6A}"/>
              </a:ext>
            </a:extLst>
          </p:cNvPr>
          <p:cNvSpPr txBox="1"/>
          <p:nvPr userDrawn="1"/>
        </p:nvSpPr>
        <p:spPr>
          <a:xfrm>
            <a:off x="6460943" y="6446979"/>
            <a:ext cx="5731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TW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The Engine for International Mobility of </a:t>
            </a:r>
            <a:r>
              <a:rPr lang="en-US" altLang="zh-TW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N</a:t>
            </a:r>
            <a:r>
              <a:rPr lang="en-US" altLang="zh-TW" sz="2000" b="1" dirty="0">
                <a:solidFill>
                  <a:schemeClr val="accent2"/>
                </a:solidFill>
                <a:latin typeface="Palatino Linotype" panose="02040502050505030304" pitchFamily="18" charset="0"/>
              </a:rPr>
              <a:t>K</a:t>
            </a:r>
            <a:r>
              <a:rPr lang="en-US" altLang="zh-TW" sz="2000" b="1" dirty="0">
                <a:solidFill>
                  <a:schemeClr val="accent4"/>
                </a:solidFill>
                <a:latin typeface="Palatino Linotype" panose="02040502050505030304" pitchFamily="18" charset="0"/>
              </a:rPr>
              <a:t>U</a:t>
            </a:r>
            <a:r>
              <a:rPr lang="en-US" altLang="zh-TW" sz="2000" b="1" dirty="0">
                <a:solidFill>
                  <a:srgbClr val="00B050"/>
                </a:solidFill>
                <a:latin typeface="Palatino Linotype" panose="02040502050505030304" pitchFamily="18" charset="0"/>
              </a:rPr>
              <a:t>S</a:t>
            </a:r>
            <a:r>
              <a:rPr lang="en-US" altLang="zh-TW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T</a:t>
            </a:r>
            <a:endParaRPr lang="zh-TW" altLang="en-US" sz="20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47DA14D-017F-44CD-A580-4A853E99F6ED}"/>
              </a:ext>
            </a:extLst>
          </p:cNvPr>
          <p:cNvSpPr/>
          <p:nvPr userDrawn="1"/>
        </p:nvSpPr>
        <p:spPr>
          <a:xfrm>
            <a:off x="80820" y="6483923"/>
            <a:ext cx="1080000" cy="242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E315CB9-580F-46A3-86A9-0E8F6EB469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8417" b="33926"/>
          <a:stretch/>
        </p:blipFill>
        <p:spPr>
          <a:xfrm>
            <a:off x="55416" y="6483923"/>
            <a:ext cx="1130808" cy="315628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F92C4DF-17A9-44A9-9FB6-2AFCEE0A4070}"/>
              </a:ext>
            </a:extLst>
          </p:cNvPr>
          <p:cNvSpPr txBox="1"/>
          <p:nvPr userDrawn="1"/>
        </p:nvSpPr>
        <p:spPr>
          <a:xfrm>
            <a:off x="1042121" y="6496772"/>
            <a:ext cx="384675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TW" b="1" dirty="0">
                <a:solidFill>
                  <a:schemeClr val="bg1"/>
                </a:solidFill>
                <a:latin typeface="Trebuchet MS" panose="020B0603020202020204" pitchFamily="34" charset="0"/>
              </a:rPr>
              <a:t>education </a:t>
            </a:r>
            <a:r>
              <a:rPr lang="en-US" altLang="zh-TW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  advising </a:t>
            </a:r>
            <a:r>
              <a:rPr lang="en-US" altLang="zh-TW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zh-TW" b="1" dirty="0">
                <a:solidFill>
                  <a:schemeClr val="bg1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  relations </a:t>
            </a:r>
            <a:r>
              <a:rPr lang="en-US" altLang="zh-TW" b="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zh-TW" alt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99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橢圓 6">
            <a:extLst>
              <a:ext uri="{FF2B5EF4-FFF2-40B4-BE49-F238E27FC236}">
                <a16:creationId xmlns:a16="http://schemas.microsoft.com/office/drawing/2014/main" id="{58698F3F-43E5-479B-99FE-2E42EE36CDBB}"/>
              </a:ext>
            </a:extLst>
          </p:cNvPr>
          <p:cNvSpPr/>
          <p:nvPr userDrawn="1"/>
        </p:nvSpPr>
        <p:spPr>
          <a:xfrm>
            <a:off x="11619346" y="5831331"/>
            <a:ext cx="831272" cy="8312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6E0B677-58AE-4E94-9E13-E5265EEDC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4171EAF-E0A7-4C5C-88C2-E1BF43544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36A94B-5C52-45A7-A4EE-AF0C4331E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2086" y="6036697"/>
            <a:ext cx="691442" cy="392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Tw Cen MT" panose="020B0602020104020603" pitchFamily="34" charset="0"/>
              </a:defRPr>
            </a:lvl1pPr>
          </a:lstStyle>
          <a:p>
            <a:fld id="{DFA5A2AD-6EA8-4885-A5BA-8DA19068BB2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C30B4CB-35F5-4E92-AE96-B426827DABD6}"/>
              </a:ext>
            </a:extLst>
          </p:cNvPr>
          <p:cNvSpPr/>
          <p:nvPr userDrawn="1"/>
        </p:nvSpPr>
        <p:spPr>
          <a:xfrm>
            <a:off x="0" y="6426000"/>
            <a:ext cx="12210472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642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i="0" kern="1200" baseline="0">
          <a:solidFill>
            <a:schemeClr val="tx1"/>
          </a:solidFill>
          <a:latin typeface="Tw Cen MT" panose="020B0602020104020603" pitchFamily="34" charset="0"/>
          <a:ea typeface="Noto Sans CJK TC Black" panose="020B0A00000000000000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b="1" i="0" kern="1200" baseline="0">
          <a:solidFill>
            <a:schemeClr val="tx1"/>
          </a:solidFill>
          <a:latin typeface="Tw Cen MT" panose="020B0602020104020603" pitchFamily="34" charset="0"/>
          <a:ea typeface="Noto Sans CJK TC Black" panose="020B0A00000000000000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i="0" kern="1200" baseline="0">
          <a:solidFill>
            <a:schemeClr val="tx1"/>
          </a:solidFill>
          <a:latin typeface="Tw Cen MT" panose="020B0602020104020603" pitchFamily="34" charset="0"/>
          <a:ea typeface="Noto Sans CJK TC Black" panose="020B0A00000000000000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oto Sans CJK TC Black" panose="020B0A00000000000000" pitchFamily="34" charset="-120"/>
          <a:ea typeface="Noto Sans CJK TC Black" panose="020B0A00000000000000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 CJK TC Black" panose="020B0A00000000000000" pitchFamily="34" charset="-120"/>
          <a:ea typeface="Noto Sans CJK TC Black" panose="020B0A00000000000000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 CJK TC Black" panose="020B0A00000000000000" pitchFamily="34" charset="-120"/>
          <a:ea typeface="Noto Sans CJK TC Black" panose="020B0A00000000000000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316C1DC-A3C2-44DF-AE03-07D43EDF28F0}"/>
              </a:ext>
            </a:extLst>
          </p:cNvPr>
          <p:cNvSpPr/>
          <p:nvPr/>
        </p:nvSpPr>
        <p:spPr>
          <a:xfrm>
            <a:off x="0" y="3117045"/>
            <a:ext cx="12192000" cy="3312484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6660972-92E8-4BEC-A91D-0F2B403C1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7E3C1D3-65A4-4FA0-9EC9-76C667872F77}"/>
              </a:ext>
            </a:extLst>
          </p:cNvPr>
          <p:cNvSpPr txBox="1"/>
          <p:nvPr/>
        </p:nvSpPr>
        <p:spPr>
          <a:xfrm>
            <a:off x="1416517" y="2739656"/>
            <a:ext cx="94179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8000" dirty="0">
                <a:solidFill>
                  <a:srgbClr val="FABE00"/>
                </a:solidFill>
                <a:latin typeface="Noto Sans TC Black" panose="020B0200000000000000" pitchFamily="34" charset="-120"/>
                <a:ea typeface="Noto Sans TC Black" panose="020B0200000000000000" pitchFamily="34" charset="-120"/>
              </a:rPr>
              <a:t>與國際學者合作教學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F0F5F6D-38BA-439F-9E96-0493E0429A41}"/>
              </a:ext>
            </a:extLst>
          </p:cNvPr>
          <p:cNvSpPr txBox="1"/>
          <p:nvPr/>
        </p:nvSpPr>
        <p:spPr>
          <a:xfrm>
            <a:off x="3263180" y="406447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FABE00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最新修訂補助要點摘要說明</a:t>
            </a:r>
            <a:endParaRPr lang="zh-TW" altLang="en-US" sz="3600" b="1" dirty="0">
              <a:solidFill>
                <a:srgbClr val="FABE00"/>
              </a:solidFill>
              <a:latin typeface="Noto Sans TC Medium" panose="020B0200000000000000" pitchFamily="34" charset="-120"/>
              <a:ea typeface="Noto Sans TC Medium" panose="020B0200000000000000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4D51F83-1D50-4651-8734-14C20C5020D9}"/>
              </a:ext>
            </a:extLst>
          </p:cNvPr>
          <p:cNvSpPr txBox="1"/>
          <p:nvPr/>
        </p:nvSpPr>
        <p:spPr>
          <a:xfrm>
            <a:off x="2900096" y="5365510"/>
            <a:ext cx="6450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國立高雄科技大學國際處 </a:t>
            </a:r>
            <a:r>
              <a:rPr lang="zh-TW" alt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  <a:sym typeface="Symbol" panose="05050102010706020507" pitchFamily="18" charset="2"/>
              </a:rPr>
              <a:t> 國際關係組</a:t>
            </a:r>
            <a:endParaRPr lang="zh-TW" altLang="en-US" sz="2800" dirty="0">
              <a:solidFill>
                <a:schemeClr val="accent2">
                  <a:lumMod val="20000"/>
                  <a:lumOff val="80000"/>
                </a:schemeClr>
              </a:solidFill>
              <a:latin typeface="Noto Sans TC Medium" panose="020B0200000000000000" pitchFamily="34" charset="-120"/>
              <a:ea typeface="Noto Sans TC Medium" panose="020B0200000000000000" pitchFamily="34" charset="-120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D95E7BFC-24AF-4571-AE97-9433A4F473B1}"/>
              </a:ext>
            </a:extLst>
          </p:cNvPr>
          <p:cNvGrpSpPr/>
          <p:nvPr/>
        </p:nvGrpSpPr>
        <p:grpSpPr>
          <a:xfrm>
            <a:off x="6743168" y="661623"/>
            <a:ext cx="1206356" cy="1071242"/>
            <a:chOff x="4092288" y="691949"/>
            <a:chExt cx="1373851" cy="1219978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A55916FC-964A-4596-B789-E265F1133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288" y="691949"/>
              <a:ext cx="1373851" cy="1219978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03D287F6-8A4D-4F1F-A413-C495446E2A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0000" contrast="-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6" t="11873" r="8073" b="30590"/>
            <a:stretch/>
          </p:blipFill>
          <p:spPr>
            <a:xfrm>
              <a:off x="4196794" y="850374"/>
              <a:ext cx="1166527" cy="693292"/>
            </a:xfrm>
            <a:custGeom>
              <a:avLst/>
              <a:gdLst>
                <a:gd name="connsiteX0" fmla="*/ 1088724 w 2148966"/>
                <a:gd name="connsiteY0" fmla="*/ 117 h 1321723"/>
                <a:gd name="connsiteX1" fmla="*/ 1725487 w 2148966"/>
                <a:gd name="connsiteY1" fmla="*/ 276950 h 1321723"/>
                <a:gd name="connsiteX2" fmla="*/ 2146121 w 2148966"/>
                <a:gd name="connsiteY2" fmla="*/ 1228185 h 1321723"/>
                <a:gd name="connsiteX3" fmla="*/ 2148966 w 2148966"/>
                <a:gd name="connsiteY3" fmla="*/ 1321723 h 1321723"/>
                <a:gd name="connsiteX4" fmla="*/ 0 w 2148966"/>
                <a:gd name="connsiteY4" fmla="*/ 1321723 h 1321723"/>
                <a:gd name="connsiteX5" fmla="*/ 5498 w 2148966"/>
                <a:gd name="connsiteY5" fmla="*/ 1201425 h 1321723"/>
                <a:gd name="connsiteX6" fmla="*/ 446460 w 2148966"/>
                <a:gd name="connsiteY6" fmla="*/ 255822 h 1321723"/>
                <a:gd name="connsiteX7" fmla="*/ 1088724 w 2148966"/>
                <a:gd name="connsiteY7" fmla="*/ 117 h 13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8966" h="1321723">
                  <a:moveTo>
                    <a:pt x="1088724" y="117"/>
                  </a:moveTo>
                  <a:cubicBezTo>
                    <a:pt x="1313447" y="3829"/>
                    <a:pt x="1537253" y="96298"/>
                    <a:pt x="1725487" y="276950"/>
                  </a:cubicBezTo>
                  <a:cubicBezTo>
                    <a:pt x="1965783" y="507569"/>
                    <a:pt x="2116956" y="853326"/>
                    <a:pt x="2146121" y="1228185"/>
                  </a:cubicBezTo>
                  <a:lnTo>
                    <a:pt x="2148966" y="1321723"/>
                  </a:lnTo>
                  <a:lnTo>
                    <a:pt x="0" y="1321723"/>
                  </a:lnTo>
                  <a:lnTo>
                    <a:pt x="5498" y="1201425"/>
                  </a:lnTo>
                  <a:cubicBezTo>
                    <a:pt x="40790" y="824439"/>
                    <a:pt x="199513" y="480213"/>
                    <a:pt x="446460" y="255822"/>
                  </a:cubicBezTo>
                  <a:cubicBezTo>
                    <a:pt x="638361" y="81449"/>
                    <a:pt x="864001" y="-3596"/>
                    <a:pt x="1088724" y="117"/>
                  </a:cubicBezTo>
                  <a:close/>
                </a:path>
              </a:pathLst>
            </a:custGeom>
          </p:spPr>
        </p:pic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67082D3C-B73A-40CD-AB3E-A24753A71118}"/>
              </a:ext>
            </a:extLst>
          </p:cNvPr>
          <p:cNvGrpSpPr/>
          <p:nvPr/>
        </p:nvGrpSpPr>
        <p:grpSpPr>
          <a:xfrm>
            <a:off x="4537646" y="648662"/>
            <a:ext cx="1097164" cy="1097164"/>
            <a:chOff x="3968751" y="329914"/>
            <a:chExt cx="1981200" cy="1981200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D46D0DF2-F29C-479C-BE94-F36E2443E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8751" y="329914"/>
              <a:ext cx="1981200" cy="1981200"/>
            </a:xfrm>
            <a:prstGeom prst="rect">
              <a:avLst/>
            </a:prstGeom>
          </p:spPr>
        </p:pic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2EFE1EB5-6A48-4F34-9C68-60B71DE07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785" y="712727"/>
              <a:ext cx="1188000" cy="1080166"/>
            </a:xfrm>
            <a:prstGeom prst="rect">
              <a:avLst/>
            </a:prstGeom>
          </p:spPr>
        </p:pic>
      </p:grp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DDBD6EFE-D288-4FDA-AE06-E134E5FC55D7}"/>
              </a:ext>
            </a:extLst>
          </p:cNvPr>
          <p:cNvSpPr txBox="1"/>
          <p:nvPr/>
        </p:nvSpPr>
        <p:spPr>
          <a:xfrm>
            <a:off x="4904651" y="1968838"/>
            <a:ext cx="24416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solidFill>
                  <a:srgbClr val="FABE00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本校教師</a:t>
            </a:r>
            <a:endParaRPr lang="zh-TW" altLang="en-US" sz="4400" b="1" dirty="0">
              <a:solidFill>
                <a:srgbClr val="FABE00"/>
              </a:solidFill>
              <a:latin typeface="Noto Sans TC Medium" panose="020B0200000000000000" pitchFamily="34" charset="-120"/>
              <a:ea typeface="Noto Sans TC Medium" panose="020B0200000000000000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74E81CF-8B4F-4DDD-A1C7-E6CCEC625BDF}"/>
              </a:ext>
            </a:extLst>
          </p:cNvPr>
          <p:cNvSpPr/>
          <p:nvPr/>
        </p:nvSpPr>
        <p:spPr>
          <a:xfrm>
            <a:off x="2001476" y="4645741"/>
            <a:ext cx="8189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114 </a:t>
            </a:r>
            <a:r>
              <a:rPr lang="zh-TW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年 </a:t>
            </a:r>
            <a:r>
              <a:rPr lang="en-US" altLang="zh-TW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9 </a:t>
            </a:r>
            <a:r>
              <a:rPr lang="zh-TW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月 </a:t>
            </a:r>
            <a:r>
              <a:rPr lang="en-US" altLang="zh-TW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22 </a:t>
            </a:r>
            <a:r>
              <a:rPr lang="zh-TW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日 </a:t>
            </a:r>
            <a:r>
              <a:rPr lang="en-US" altLang="zh-TW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114 </a:t>
            </a:r>
            <a:r>
              <a:rPr lang="zh-TW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Microsoft YaHei UI" panose="020B0503020204020204" pitchFamily="34" charset="-122"/>
              </a:rPr>
              <a:t>年高等教育深耕計畫第七次管考會議修正後通過</a:t>
            </a:r>
          </a:p>
        </p:txBody>
      </p:sp>
    </p:spTree>
    <p:extLst>
      <p:ext uri="{BB962C8B-B14F-4D97-AF65-F5344CB8AC3E}">
        <p14:creationId xmlns:p14="http://schemas.microsoft.com/office/powerpoint/2010/main" val="3306319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5B6F1856-EA54-47BC-985B-C0D2D7878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61" y="1586355"/>
            <a:ext cx="3431630" cy="4704197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6660972-92E8-4BEC-A91D-0F2B403C1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B939D22-E211-4F33-BFC9-90C09929F88B}"/>
              </a:ext>
            </a:extLst>
          </p:cNvPr>
          <p:cNvSpPr/>
          <p:nvPr/>
        </p:nvSpPr>
        <p:spPr>
          <a:xfrm>
            <a:off x="0" y="6426571"/>
            <a:ext cx="12192000" cy="4431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997EEC2B-7883-4662-8DBB-B4C7107A0614}"/>
              </a:ext>
            </a:extLst>
          </p:cNvPr>
          <p:cNvGrpSpPr/>
          <p:nvPr/>
        </p:nvGrpSpPr>
        <p:grpSpPr>
          <a:xfrm>
            <a:off x="55416" y="6456811"/>
            <a:ext cx="12136584" cy="419125"/>
            <a:chOff x="55416" y="6446979"/>
            <a:chExt cx="12136584" cy="419125"/>
          </a:xfrm>
        </p:grpSpPr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0D5E11D7-E902-4853-A502-B678FC6D0F10}"/>
                </a:ext>
              </a:extLst>
            </p:cNvPr>
            <p:cNvSpPr txBox="1"/>
            <p:nvPr userDrawn="1"/>
          </p:nvSpPr>
          <p:spPr>
            <a:xfrm>
              <a:off x="6460943" y="6446979"/>
              <a:ext cx="57310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TW" sz="2000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The Engine for International Mobility of </a:t>
              </a:r>
              <a:r>
                <a:rPr lang="en-US" altLang="zh-TW" sz="2000" b="1" dirty="0">
                  <a:solidFill>
                    <a:srgbClr val="00B0F0"/>
                  </a:solidFill>
                  <a:latin typeface="Palatino Linotype" panose="02040502050505030304" pitchFamily="18" charset="0"/>
                </a:rPr>
                <a:t>N</a:t>
              </a:r>
              <a:r>
                <a:rPr lang="en-US" altLang="zh-TW" sz="2000" b="1" dirty="0">
                  <a:solidFill>
                    <a:schemeClr val="accent2"/>
                  </a:solidFill>
                  <a:latin typeface="Palatino Linotype" panose="02040502050505030304" pitchFamily="18" charset="0"/>
                </a:rPr>
                <a:t>K</a:t>
              </a:r>
              <a:r>
                <a:rPr lang="en-US" altLang="zh-TW" sz="2000" b="1" dirty="0">
                  <a:solidFill>
                    <a:schemeClr val="accent4"/>
                  </a:solidFill>
                  <a:latin typeface="Palatino Linotype" panose="02040502050505030304" pitchFamily="18" charset="0"/>
                </a:rPr>
                <a:t>U</a:t>
              </a:r>
              <a:r>
                <a:rPr lang="en-US" altLang="zh-TW" sz="2000" b="1" dirty="0">
                  <a:solidFill>
                    <a:srgbClr val="00B050"/>
                  </a:solidFill>
                  <a:latin typeface="Palatino Linotype" panose="02040502050505030304" pitchFamily="18" charset="0"/>
                </a:rPr>
                <a:t>S</a:t>
              </a:r>
              <a:r>
                <a:rPr lang="en-US" altLang="zh-TW" sz="20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T</a:t>
              </a:r>
              <a:endParaRPr lang="zh-TW" altLang="en-US" sz="2000" b="1" dirty="0">
                <a:solidFill>
                  <a:srgbClr val="FF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8D06C7C-1E1F-448B-B622-A71FA575DC3E}"/>
                </a:ext>
              </a:extLst>
            </p:cNvPr>
            <p:cNvSpPr/>
            <p:nvPr userDrawn="1"/>
          </p:nvSpPr>
          <p:spPr>
            <a:xfrm>
              <a:off x="80820" y="6483923"/>
              <a:ext cx="1080000" cy="2424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58BE6D28-477A-40FB-9652-127D297DB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t="28417" b="33926"/>
            <a:stretch/>
          </p:blipFill>
          <p:spPr>
            <a:xfrm>
              <a:off x="55416" y="6483923"/>
              <a:ext cx="1130808" cy="315628"/>
            </a:xfrm>
            <a:prstGeom prst="rect">
              <a:avLst/>
            </a:prstGeom>
          </p:spPr>
        </p:pic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95456328-5EE9-4349-9D6F-E4648093C45F}"/>
                </a:ext>
              </a:extLst>
            </p:cNvPr>
            <p:cNvSpPr txBox="1"/>
            <p:nvPr userDrawn="1"/>
          </p:nvSpPr>
          <p:spPr>
            <a:xfrm>
              <a:off x="1042121" y="6496772"/>
              <a:ext cx="384675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education </a:t>
              </a:r>
              <a:r>
                <a:rPr lang="en-US" altLang="zh-TW" b="1" dirty="0">
                  <a:solidFill>
                    <a:schemeClr val="bg1"/>
                  </a:solidFill>
                  <a:latin typeface="Trebuchet MS" panose="020B0603020202020204" pitchFamily="34" charset="0"/>
                  <a:sym typeface="Wingdings" panose="05000000000000000000" pitchFamily="2" charset="2"/>
                </a:rPr>
                <a:t>  advising </a:t>
              </a:r>
              <a:r>
                <a:rPr lang="en-US" altLang="zh-TW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 </a:t>
              </a:r>
              <a:r>
                <a:rPr lang="en-US" altLang="zh-TW" b="1" dirty="0">
                  <a:solidFill>
                    <a:schemeClr val="bg1"/>
                  </a:solidFill>
                  <a:latin typeface="Trebuchet MS" panose="020B0603020202020204" pitchFamily="34" charset="0"/>
                  <a:sym typeface="Wingdings" panose="05000000000000000000" pitchFamily="2" charset="2"/>
                </a:rPr>
                <a:t>  relations </a:t>
              </a:r>
              <a:r>
                <a:rPr lang="en-US" altLang="zh-TW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 </a:t>
              </a:r>
              <a:endParaRPr lang="zh-TW" altLang="en-US" b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AFCB14B1-B23C-4FE9-86AC-A89CD17DACAD}"/>
              </a:ext>
            </a:extLst>
          </p:cNvPr>
          <p:cNvSpPr txBox="1"/>
          <p:nvPr/>
        </p:nvSpPr>
        <p:spPr>
          <a:xfrm>
            <a:off x="2541186" y="449163"/>
            <a:ext cx="71096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222A35"/>
                </a:solidFill>
                <a:latin typeface="Noto Sans TC Black" panose="020B0200000000000000" pitchFamily="34" charset="-120"/>
                <a:ea typeface="Noto Sans TC Black" panose="020B0200000000000000" pitchFamily="34" charset="-120"/>
              </a:rPr>
              <a:t>最新修訂要點重要內容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1ABAEF2-23FC-4D7B-8011-E045A6009E17}"/>
              </a:ext>
            </a:extLst>
          </p:cNvPr>
          <p:cNvSpPr txBox="1"/>
          <p:nvPr/>
        </p:nvSpPr>
        <p:spPr>
          <a:xfrm>
            <a:off x="901166" y="1658823"/>
            <a:ext cx="32430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Wingdings" panose="05000000000000000000" pitchFamily="2" charset="2"/>
              <a:buChar char="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本校教師一人一年限申請一次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5FDB06FD-204C-44DF-97F7-70CD4C372A25}"/>
              </a:ext>
            </a:extLst>
          </p:cNvPr>
          <p:cNvSpPr txBox="1"/>
          <p:nvPr/>
        </p:nvSpPr>
        <p:spPr>
          <a:xfrm>
            <a:off x="901165" y="2832740"/>
            <a:ext cx="3319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每系限三位教師申請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B016A299-7E98-4208-91CE-D39635488F34}"/>
              </a:ext>
            </a:extLst>
          </p:cNvPr>
          <p:cNvSpPr txBox="1"/>
          <p:nvPr/>
        </p:nvSpPr>
        <p:spPr>
          <a:xfrm>
            <a:off x="901166" y="4031740"/>
            <a:ext cx="3319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國際學者不得為本校專兼任教師</a:t>
            </a:r>
          </a:p>
        </p:txBody>
      </p:sp>
      <p:pic>
        <p:nvPicPr>
          <p:cNvPr id="33" name="圖片 32">
            <a:extLst>
              <a:ext uri="{FF2B5EF4-FFF2-40B4-BE49-F238E27FC236}">
                <a16:creationId xmlns:a16="http://schemas.microsoft.com/office/drawing/2014/main" id="{EDDECCD0-CA32-4773-A1A5-7D53F9F81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713" y="1586355"/>
            <a:ext cx="3431630" cy="4704197"/>
          </a:xfrm>
          <a:prstGeom prst="rect">
            <a:avLst/>
          </a:prstGeom>
        </p:spPr>
      </p:pic>
      <p:sp>
        <p:nvSpPr>
          <p:cNvPr id="35" name="文字方塊 34">
            <a:extLst>
              <a:ext uri="{FF2B5EF4-FFF2-40B4-BE49-F238E27FC236}">
                <a16:creationId xmlns:a16="http://schemas.microsoft.com/office/drawing/2014/main" id="{623247C6-7FB9-467D-B9A4-D28AEEEB20F7}"/>
              </a:ext>
            </a:extLst>
          </p:cNvPr>
          <p:cNvSpPr txBox="1"/>
          <p:nvPr/>
        </p:nvSpPr>
        <p:spPr>
          <a:xfrm>
            <a:off x="4473433" y="1658823"/>
            <a:ext cx="3245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Wingdings" panose="05000000000000000000" pitchFamily="2" charset="2"/>
              <a:buChar char="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實體教學時數不低於六小時</a:t>
            </a: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7CF87EA-3DC8-4006-AB47-475C54DDAABF}"/>
              </a:ext>
            </a:extLst>
          </p:cNvPr>
          <p:cNvSpPr txBox="1"/>
          <p:nvPr/>
        </p:nvSpPr>
        <p:spPr>
          <a:xfrm>
            <a:off x="4473433" y="2832740"/>
            <a:ext cx="33359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姊妹校學者亞洲地區上限六萬元，非亞洲地區上限八萬元；非姊妹校學者，上限三萬元</a:t>
            </a: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2DA407C6-A78F-4952-B281-A85A879B5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565" y="1586355"/>
            <a:ext cx="3431630" cy="4704197"/>
          </a:xfrm>
          <a:prstGeom prst="rect">
            <a:avLst/>
          </a:prstGeom>
        </p:spPr>
      </p:pic>
      <p:sp>
        <p:nvSpPr>
          <p:cNvPr id="41" name="文字方塊 40">
            <a:extLst>
              <a:ext uri="{FF2B5EF4-FFF2-40B4-BE49-F238E27FC236}">
                <a16:creationId xmlns:a16="http://schemas.microsoft.com/office/drawing/2014/main" id="{AFCA62CA-A26D-4182-B80F-B5F7A668096D}"/>
              </a:ext>
            </a:extLst>
          </p:cNvPr>
          <p:cNvSpPr txBox="1"/>
          <p:nvPr/>
        </p:nvSpPr>
        <p:spPr>
          <a:xfrm>
            <a:off x="8043285" y="1658823"/>
            <a:ext cx="33359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Wingdings" panose="05000000000000000000" pitchFamily="2" charset="2"/>
              <a:buChar char="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實體教學補助：來台機票費、實際教學日程日支費、業務費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(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所申請經費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6%)</a:t>
            </a:r>
            <a:endParaRPr lang="zh-TW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A9770B70-8BEE-4DCC-91FC-B2D7D5A8D299}"/>
              </a:ext>
            </a:extLst>
          </p:cNvPr>
          <p:cNvSpPr txBox="1"/>
          <p:nvPr/>
        </p:nvSpPr>
        <p:spPr>
          <a:xfrm>
            <a:off x="746290" y="5890973"/>
            <a:ext cx="10632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222A35"/>
                </a:solidFill>
                <a:effectLst>
                  <a:glow rad="101600">
                    <a:schemeClr val="bg1"/>
                  </a:glow>
                </a:effectLst>
                <a:latin typeface="Noto Sans CJK TC" panose="020B0500000000000000" pitchFamily="34" charset="-120"/>
                <a:ea typeface="Noto Sans CJK TC" panose="020B0500000000000000" pitchFamily="34" charset="-120"/>
              </a:rPr>
              <a:t>*</a:t>
            </a:r>
            <a:r>
              <a:rPr lang="zh-TW" altLang="en-US" sz="2400" dirty="0">
                <a:solidFill>
                  <a:srgbClr val="222A35"/>
                </a:solidFill>
                <a:effectLst>
                  <a:glow rad="101600">
                    <a:schemeClr val="bg1"/>
                  </a:glow>
                </a:effectLst>
                <a:latin typeface="Noto Sans CJK TC" panose="020B0500000000000000" pitchFamily="34" charset="-120"/>
                <a:ea typeface="Noto Sans CJK TC" panose="020B0500000000000000" pitchFamily="34" charset="-120"/>
              </a:rPr>
              <a:t>更多規範細節請詳閱補助要點內容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5D05D489-CB10-4AD2-BBEB-DFD21E31835C}"/>
              </a:ext>
            </a:extLst>
          </p:cNvPr>
          <p:cNvSpPr txBox="1"/>
          <p:nvPr/>
        </p:nvSpPr>
        <p:spPr>
          <a:xfrm>
            <a:off x="8027831" y="4228124"/>
            <a:ext cx="32459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Wingdings" panose="05000000000000000000" pitchFamily="2" charset="2"/>
              <a:buChar char="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線上教學補助：鐘點費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+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電匯手續費</a:t>
            </a:r>
          </a:p>
        </p:txBody>
      </p:sp>
    </p:spTree>
    <p:extLst>
      <p:ext uri="{BB962C8B-B14F-4D97-AF65-F5344CB8AC3E}">
        <p14:creationId xmlns:p14="http://schemas.microsoft.com/office/powerpoint/2010/main" val="2891143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橢圓 31">
            <a:extLst>
              <a:ext uri="{FF2B5EF4-FFF2-40B4-BE49-F238E27FC236}">
                <a16:creationId xmlns:a16="http://schemas.microsoft.com/office/drawing/2014/main" id="{D2C6DD73-7122-4B6C-9DAB-F2795695DD55}"/>
              </a:ext>
            </a:extLst>
          </p:cNvPr>
          <p:cNvSpPr/>
          <p:nvPr/>
        </p:nvSpPr>
        <p:spPr>
          <a:xfrm>
            <a:off x="9600971" y="5406220"/>
            <a:ext cx="825902" cy="82590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222A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9B3BA212-DE55-408E-82DA-CE7396E51A7A}"/>
              </a:ext>
            </a:extLst>
          </p:cNvPr>
          <p:cNvSpPr txBox="1"/>
          <p:nvPr/>
        </p:nvSpPr>
        <p:spPr>
          <a:xfrm>
            <a:off x="9557067" y="559442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退件</a:t>
            </a:r>
          </a:p>
        </p:txBody>
      </p:sp>
      <p:sp>
        <p:nvSpPr>
          <p:cNvPr id="20" name="流程圖: 決策 19">
            <a:extLst>
              <a:ext uri="{FF2B5EF4-FFF2-40B4-BE49-F238E27FC236}">
                <a16:creationId xmlns:a16="http://schemas.microsoft.com/office/drawing/2014/main" id="{9F3F65D4-1E64-4429-8C6B-109F889A7739}"/>
              </a:ext>
            </a:extLst>
          </p:cNvPr>
          <p:cNvSpPr/>
          <p:nvPr/>
        </p:nvSpPr>
        <p:spPr>
          <a:xfrm>
            <a:off x="9235016" y="3753508"/>
            <a:ext cx="1546914" cy="1322544"/>
          </a:xfrm>
          <a:prstGeom prst="flowChartDecision">
            <a:avLst/>
          </a:prstGeom>
          <a:solidFill>
            <a:srgbClr val="F2F2F2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3066FC-29B8-42D2-B729-7518E52C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CC0516E-318D-4395-AEBB-AEFBA08A53E2}"/>
              </a:ext>
            </a:extLst>
          </p:cNvPr>
          <p:cNvSpPr txBox="1"/>
          <p:nvPr/>
        </p:nvSpPr>
        <p:spPr>
          <a:xfrm>
            <a:off x="3375555" y="449163"/>
            <a:ext cx="54409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b="1" dirty="0">
                <a:solidFill>
                  <a:srgbClr val="222A35"/>
                </a:solidFill>
                <a:latin typeface="Tw Cen MT" panose="020B0602020104020603" pitchFamily="34" charset="0"/>
                <a:ea typeface="Noto Sans TC Black" panose="020B0200000000000000" pitchFamily="34" charset="-120"/>
              </a:rPr>
              <a:t>116</a:t>
            </a:r>
            <a:r>
              <a:rPr lang="zh-TW" altLang="en-US" sz="5400" dirty="0">
                <a:solidFill>
                  <a:srgbClr val="222A35"/>
                </a:solidFill>
                <a:latin typeface="Tw Cen MT" panose="020B0602020104020603" pitchFamily="34" charset="0"/>
                <a:ea typeface="Noto Sans TC Black" panose="020B0200000000000000" pitchFamily="34" charset="-120"/>
              </a:rPr>
              <a:t>年度申請流程</a:t>
            </a:r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1E88C776-94A7-4179-ABAF-90EE1AA50BD5}"/>
              </a:ext>
            </a:extLst>
          </p:cNvPr>
          <p:cNvSpPr/>
          <p:nvPr/>
        </p:nvSpPr>
        <p:spPr>
          <a:xfrm>
            <a:off x="2604550" y="1457684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2E158D7-5FF6-4B33-9327-882FEE94419D}"/>
              </a:ext>
            </a:extLst>
          </p:cNvPr>
          <p:cNvSpPr txBox="1"/>
          <p:nvPr/>
        </p:nvSpPr>
        <p:spPr>
          <a:xfrm>
            <a:off x="2722284" y="1560107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認識要點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818A6A6-8939-4D7A-8072-1D13CC2C0F35}"/>
              </a:ext>
            </a:extLst>
          </p:cNvPr>
          <p:cNvSpPr txBox="1"/>
          <p:nvPr/>
        </p:nvSpPr>
        <p:spPr>
          <a:xfrm>
            <a:off x="628513" y="1372493"/>
            <a:ext cx="13091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申請教師</a:t>
            </a: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5EF05E45-E00A-4756-B0FC-3804EA324520}"/>
              </a:ext>
            </a:extLst>
          </p:cNvPr>
          <p:cNvSpPr/>
          <p:nvPr/>
        </p:nvSpPr>
        <p:spPr>
          <a:xfrm>
            <a:off x="4923885" y="1457684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30B5BAE-3523-4353-9CDC-F58241E1BFB1}"/>
              </a:ext>
            </a:extLst>
          </p:cNvPr>
          <p:cNvSpPr txBox="1"/>
          <p:nvPr/>
        </p:nvSpPr>
        <p:spPr>
          <a:xfrm>
            <a:off x="5041619" y="1560107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接洽學者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5E13B460-6F29-45D9-9656-E2B29AFEA4AC}"/>
              </a:ext>
            </a:extLst>
          </p:cNvPr>
          <p:cNvSpPr/>
          <p:nvPr/>
        </p:nvSpPr>
        <p:spPr>
          <a:xfrm>
            <a:off x="7161052" y="1457684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20063EB-0F3E-4963-9CF6-7E038C3C5D5B}"/>
              </a:ext>
            </a:extLst>
          </p:cNvPr>
          <p:cNvSpPr txBox="1"/>
          <p:nvPr/>
        </p:nvSpPr>
        <p:spPr>
          <a:xfrm>
            <a:off x="7278786" y="1560107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申請填表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628C7F2B-1507-475A-8AF1-E959E322B645}"/>
              </a:ext>
            </a:extLst>
          </p:cNvPr>
          <p:cNvSpPr txBox="1"/>
          <p:nvPr/>
        </p:nvSpPr>
        <p:spPr>
          <a:xfrm>
            <a:off x="9515953" y="3950681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國際處</a:t>
            </a: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C644F121-A56E-4DF2-AE31-350CCC2F9560}"/>
              </a:ext>
            </a:extLst>
          </p:cNvPr>
          <p:cNvSpPr/>
          <p:nvPr/>
        </p:nvSpPr>
        <p:spPr>
          <a:xfrm>
            <a:off x="7618182" y="3804526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EEDF61E-EAF3-4199-A32F-334CD3CED810}"/>
              </a:ext>
            </a:extLst>
          </p:cNvPr>
          <p:cNvSpPr txBox="1"/>
          <p:nvPr/>
        </p:nvSpPr>
        <p:spPr>
          <a:xfrm>
            <a:off x="7735916" y="3906949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經費授權</a:t>
            </a: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A179AF90-D662-452E-A451-A6900098B72B}"/>
              </a:ext>
            </a:extLst>
          </p:cNvPr>
          <p:cNvSpPr/>
          <p:nvPr/>
        </p:nvSpPr>
        <p:spPr>
          <a:xfrm>
            <a:off x="5459760" y="3804526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C96CD38E-6DD3-40C5-8B62-B762F6C2D7AD}"/>
              </a:ext>
            </a:extLst>
          </p:cNvPr>
          <p:cNvSpPr txBox="1"/>
          <p:nvPr/>
        </p:nvSpPr>
        <p:spPr>
          <a:xfrm>
            <a:off x="5577494" y="3906949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執行教學</a:t>
            </a: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E2F5E9EE-B720-4E9F-B38A-B3CDD57E2140}"/>
              </a:ext>
            </a:extLst>
          </p:cNvPr>
          <p:cNvSpPr/>
          <p:nvPr/>
        </p:nvSpPr>
        <p:spPr>
          <a:xfrm>
            <a:off x="3315891" y="3804526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1AA15F8-1252-448E-A4AA-DEFA87D16260}"/>
              </a:ext>
            </a:extLst>
          </p:cNvPr>
          <p:cNvSpPr txBox="1"/>
          <p:nvPr/>
        </p:nvSpPr>
        <p:spPr>
          <a:xfrm>
            <a:off x="3433625" y="3906949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報告繳交</a:t>
            </a:r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CC6B7F34-ADB2-48FB-AFDE-D0E83844A0F8}"/>
              </a:ext>
            </a:extLst>
          </p:cNvPr>
          <p:cNvSpPr/>
          <p:nvPr/>
        </p:nvSpPr>
        <p:spPr>
          <a:xfrm>
            <a:off x="1088501" y="3804526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w Cen MT" panose="020B0602020104020603" pitchFamily="34" charset="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46F8F8C6-D190-420D-8446-9F77AB038DED}"/>
              </a:ext>
            </a:extLst>
          </p:cNvPr>
          <p:cNvSpPr txBox="1"/>
          <p:nvPr/>
        </p:nvSpPr>
        <p:spPr>
          <a:xfrm>
            <a:off x="1206235" y="3906949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Tw Cen MT" panose="020B0602020104020603" pitchFamily="34" charset="0"/>
                <a:ea typeface="Noto Sans TC ExtraBold" panose="020B0200000000000000" pitchFamily="34" charset="-120"/>
              </a:rPr>
              <a:t>經費核銷</a:t>
            </a:r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C4C6B20A-BBCB-411A-BD3F-84D010F16215}"/>
              </a:ext>
            </a:extLst>
          </p:cNvPr>
          <p:cNvSpPr/>
          <p:nvPr/>
        </p:nvSpPr>
        <p:spPr>
          <a:xfrm rot="5400000">
            <a:off x="2060709" y="1799581"/>
            <a:ext cx="345880" cy="536714"/>
          </a:xfrm>
          <a:prstGeom prst="triangle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47B45170-4FCA-45DA-A171-D59079D31818}"/>
              </a:ext>
            </a:extLst>
          </p:cNvPr>
          <p:cNvSpPr/>
          <p:nvPr/>
        </p:nvSpPr>
        <p:spPr>
          <a:xfrm rot="5400000">
            <a:off x="4035251" y="1799581"/>
            <a:ext cx="345880" cy="536714"/>
          </a:xfrm>
          <a:prstGeom prst="triangle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id="{BD3FA57C-1009-4792-B3ED-BD4FA6F69857}"/>
              </a:ext>
            </a:extLst>
          </p:cNvPr>
          <p:cNvSpPr/>
          <p:nvPr/>
        </p:nvSpPr>
        <p:spPr>
          <a:xfrm rot="5400000">
            <a:off x="6357097" y="1799581"/>
            <a:ext cx="345880" cy="536714"/>
          </a:xfrm>
          <a:prstGeom prst="triangle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等腰三角形 25">
            <a:extLst>
              <a:ext uri="{FF2B5EF4-FFF2-40B4-BE49-F238E27FC236}">
                <a16:creationId xmlns:a16="http://schemas.microsoft.com/office/drawing/2014/main" id="{BB39A346-2401-4533-BB68-5FA1E7E6F9A9}"/>
              </a:ext>
            </a:extLst>
          </p:cNvPr>
          <p:cNvSpPr/>
          <p:nvPr/>
        </p:nvSpPr>
        <p:spPr>
          <a:xfrm rot="5400000">
            <a:off x="8594711" y="1799581"/>
            <a:ext cx="345880" cy="536714"/>
          </a:xfrm>
          <a:prstGeom prst="triangle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等腰三角形 26">
            <a:extLst>
              <a:ext uri="{FF2B5EF4-FFF2-40B4-BE49-F238E27FC236}">
                <a16:creationId xmlns:a16="http://schemas.microsoft.com/office/drawing/2014/main" id="{937937EC-AD1C-43F3-95EE-7CB911328202}"/>
              </a:ext>
            </a:extLst>
          </p:cNvPr>
          <p:cNvSpPr/>
          <p:nvPr/>
        </p:nvSpPr>
        <p:spPr>
          <a:xfrm rot="16200000">
            <a:off x="7059151" y="4146423"/>
            <a:ext cx="345880" cy="536714"/>
          </a:xfrm>
          <a:prstGeom prst="triangle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AB195710-1FEB-4A8F-AE9C-4AE3A683387C}"/>
              </a:ext>
            </a:extLst>
          </p:cNvPr>
          <p:cNvSpPr/>
          <p:nvPr/>
        </p:nvSpPr>
        <p:spPr>
          <a:xfrm rot="16200000">
            <a:off x="4900729" y="4146423"/>
            <a:ext cx="345880" cy="536714"/>
          </a:xfrm>
          <a:prstGeom prst="triangle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等腰三角形 28">
            <a:extLst>
              <a:ext uri="{FF2B5EF4-FFF2-40B4-BE49-F238E27FC236}">
                <a16:creationId xmlns:a16="http://schemas.microsoft.com/office/drawing/2014/main" id="{C408D1EC-B376-47E0-8138-12534346E27A}"/>
              </a:ext>
            </a:extLst>
          </p:cNvPr>
          <p:cNvSpPr/>
          <p:nvPr/>
        </p:nvSpPr>
        <p:spPr>
          <a:xfrm rot="16200000">
            <a:off x="2756860" y="4146422"/>
            <a:ext cx="345880" cy="536714"/>
          </a:xfrm>
          <a:prstGeom prst="triangle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46F7C3D8-156B-44B8-8781-3C63B05EE0AB}"/>
              </a:ext>
            </a:extLst>
          </p:cNvPr>
          <p:cNvCxnSpPr>
            <a:cxnSpLocks/>
            <a:stCxn id="20" idx="1"/>
            <a:endCxn id="14" idx="6"/>
          </p:cNvCxnSpPr>
          <p:nvPr/>
        </p:nvCxnSpPr>
        <p:spPr>
          <a:xfrm flipH="1">
            <a:off x="8838690" y="4414780"/>
            <a:ext cx="396326" cy="0"/>
          </a:xfrm>
          <a:prstGeom prst="straightConnector1">
            <a:avLst/>
          </a:prstGeom>
          <a:ln w="28575">
            <a:solidFill>
              <a:srgbClr val="222A3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單箭頭接點 37">
            <a:extLst>
              <a:ext uri="{FF2B5EF4-FFF2-40B4-BE49-F238E27FC236}">
                <a16:creationId xmlns:a16="http://schemas.microsoft.com/office/drawing/2014/main" id="{BE2A50E0-14FF-4E9D-B638-6D2CFAAFC019}"/>
              </a:ext>
            </a:extLst>
          </p:cNvPr>
          <p:cNvCxnSpPr>
            <a:cxnSpLocks/>
            <a:stCxn id="20" idx="2"/>
            <a:endCxn id="32" idx="0"/>
          </p:cNvCxnSpPr>
          <p:nvPr/>
        </p:nvCxnSpPr>
        <p:spPr>
          <a:xfrm>
            <a:off x="10008473" y="5076052"/>
            <a:ext cx="5449" cy="330168"/>
          </a:xfrm>
          <a:prstGeom prst="straightConnector1">
            <a:avLst/>
          </a:prstGeom>
          <a:ln w="28575">
            <a:solidFill>
              <a:srgbClr val="222A3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86CEB532-8100-4219-AAC6-33E200FD234F}"/>
              </a:ext>
            </a:extLst>
          </p:cNvPr>
          <p:cNvSpPr txBox="1"/>
          <p:nvPr/>
        </p:nvSpPr>
        <p:spPr>
          <a:xfrm>
            <a:off x="2359182" y="2681702"/>
            <a:ext cx="1711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承辦：國際關係組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C46C3863-080E-4B67-B055-C359DCB68186}"/>
              </a:ext>
            </a:extLst>
          </p:cNvPr>
          <p:cNvSpPr txBox="1"/>
          <p:nvPr/>
        </p:nvSpPr>
        <p:spPr>
          <a:xfrm>
            <a:off x="4678517" y="2681701"/>
            <a:ext cx="1711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取得同意函及規劃日程</a:t>
            </a: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C7BB5B47-42E5-49B8-BD5D-F34B78F9D9CE}"/>
              </a:ext>
            </a:extLst>
          </p:cNvPr>
          <p:cNvSpPr txBox="1"/>
          <p:nvPr/>
        </p:nvSpPr>
        <p:spPr>
          <a:xfrm>
            <a:off x="6997852" y="2681700"/>
            <a:ext cx="1711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學者資料及行程內容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2FF52518-0BE8-4E7D-920B-A57F9AA0F2E3}"/>
              </a:ext>
            </a:extLst>
          </p:cNvPr>
          <p:cNvSpPr txBox="1"/>
          <p:nvPr/>
        </p:nvSpPr>
        <p:spPr>
          <a:xfrm>
            <a:off x="10035372" y="4978867"/>
            <a:ext cx="1493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資料不全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E3D398A2-0848-4B52-82BD-FB630B9FBB45}"/>
              </a:ext>
            </a:extLst>
          </p:cNvPr>
          <p:cNvSpPr txBox="1"/>
          <p:nvPr/>
        </p:nvSpPr>
        <p:spPr>
          <a:xfrm>
            <a:off x="7420864" y="5025034"/>
            <a:ext cx="1615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授權申請教師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7AC9BF94-2A02-45EA-9E97-38CB85160B9E}"/>
              </a:ext>
            </a:extLst>
          </p:cNvPr>
          <p:cNvSpPr txBox="1"/>
          <p:nvPr/>
        </p:nvSpPr>
        <p:spPr>
          <a:xfrm>
            <a:off x="5101362" y="5025034"/>
            <a:ext cx="1993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學者來台</a:t>
            </a:r>
            <a:br>
              <a:rPr lang="en-US" altLang="zh-TW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</a:br>
            <a:r>
              <a:rPr lang="en-US" altLang="zh-TW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(</a:t>
            </a:r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依學期開課時間</a:t>
            </a:r>
            <a:r>
              <a:rPr lang="en-US" altLang="zh-TW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)</a:t>
            </a:r>
            <a:endParaRPr lang="zh-TW" altLang="en-US" sz="2400" dirty="0">
              <a:solidFill>
                <a:srgbClr val="222A35"/>
              </a:solidFill>
              <a:latin typeface="Noto Sans TC Medium" panose="020B0200000000000000" pitchFamily="34" charset="-120"/>
              <a:ea typeface="Noto Sans TC Medium" panose="020B0200000000000000" pitchFamily="34" charset="-120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27665979-32F9-4315-BA6B-7C81A5A8F23F}"/>
              </a:ext>
            </a:extLst>
          </p:cNvPr>
          <p:cNvSpPr txBox="1"/>
          <p:nvPr/>
        </p:nvSpPr>
        <p:spPr>
          <a:xfrm>
            <a:off x="3078335" y="5025034"/>
            <a:ext cx="1711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教學活動結束一個月內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B748E4C0-8E4B-4A73-97C9-44C91E73C494}"/>
              </a:ext>
            </a:extLst>
          </p:cNvPr>
          <p:cNvSpPr txBox="1"/>
          <p:nvPr/>
        </p:nvSpPr>
        <p:spPr>
          <a:xfrm>
            <a:off x="877251" y="5025034"/>
            <a:ext cx="1711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116/11/30</a:t>
            </a:r>
            <a:r>
              <a:rPr lang="zh-TW" altLang="en-US" sz="24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之前結案</a:t>
            </a:r>
          </a:p>
        </p:txBody>
      </p:sp>
      <p:sp>
        <p:nvSpPr>
          <p:cNvPr id="54" name="橢圓 53">
            <a:extLst>
              <a:ext uri="{FF2B5EF4-FFF2-40B4-BE49-F238E27FC236}">
                <a16:creationId xmlns:a16="http://schemas.microsoft.com/office/drawing/2014/main" id="{55924E6F-7872-43BA-9F40-4CD250F0D5FA}"/>
              </a:ext>
            </a:extLst>
          </p:cNvPr>
          <p:cNvSpPr/>
          <p:nvPr/>
        </p:nvSpPr>
        <p:spPr>
          <a:xfrm>
            <a:off x="9398219" y="1457684"/>
            <a:ext cx="1220508" cy="12205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Noto Sans TC ExtraBold" panose="020B0200000000000000" pitchFamily="34" charset="-120"/>
              <a:ea typeface="Noto Sans TC ExtraBold" panose="020B0200000000000000" pitchFamily="34" charset="-120"/>
            </a:endParaRP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B953C671-5AFF-483C-99B1-7B43FFAE844F}"/>
              </a:ext>
            </a:extLst>
          </p:cNvPr>
          <p:cNvSpPr txBox="1"/>
          <p:nvPr/>
        </p:nvSpPr>
        <p:spPr>
          <a:xfrm>
            <a:off x="9515953" y="1560107"/>
            <a:ext cx="98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rgbClr val="222A35"/>
                </a:solidFill>
                <a:latin typeface="Noto Sans TC ExtraBold" panose="020B0200000000000000" pitchFamily="34" charset="-120"/>
                <a:ea typeface="Noto Sans TC ExtraBold" panose="020B0200000000000000" pitchFamily="34" charset="-120"/>
              </a:rPr>
              <a:t>系所會議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B46FB5D0-5F97-4482-931D-325489D20A41}"/>
              </a:ext>
            </a:extLst>
          </p:cNvPr>
          <p:cNvSpPr txBox="1"/>
          <p:nvPr/>
        </p:nvSpPr>
        <p:spPr>
          <a:xfrm>
            <a:off x="9156178" y="2691038"/>
            <a:ext cx="1711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每系至多三位申請</a:t>
            </a:r>
          </a:p>
        </p:txBody>
      </p:sp>
      <p:cxnSp>
        <p:nvCxnSpPr>
          <p:cNvPr id="67" name="接點: 肘形 66">
            <a:extLst>
              <a:ext uri="{FF2B5EF4-FFF2-40B4-BE49-F238E27FC236}">
                <a16:creationId xmlns:a16="http://schemas.microsoft.com/office/drawing/2014/main" id="{463DD2C1-C6B9-40FC-8120-34B0BEBE2369}"/>
              </a:ext>
            </a:extLst>
          </p:cNvPr>
          <p:cNvCxnSpPr>
            <a:stCxn id="54" idx="6"/>
            <a:endCxn id="20" idx="3"/>
          </p:cNvCxnSpPr>
          <p:nvPr/>
        </p:nvCxnSpPr>
        <p:spPr>
          <a:xfrm>
            <a:off x="10618727" y="2067938"/>
            <a:ext cx="163203" cy="2346842"/>
          </a:xfrm>
          <a:prstGeom prst="bentConnector3">
            <a:avLst>
              <a:gd name="adj1" fmla="val 405488"/>
            </a:avLst>
          </a:prstGeom>
          <a:ln w="28575">
            <a:solidFill>
              <a:srgbClr val="222A3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05988C7-ED11-4B21-5949-46D5A1CE1CDF}"/>
              </a:ext>
            </a:extLst>
          </p:cNvPr>
          <p:cNvSpPr txBox="1"/>
          <p:nvPr/>
        </p:nvSpPr>
        <p:spPr>
          <a:xfrm>
            <a:off x="11270217" y="2067938"/>
            <a:ext cx="54373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會</a:t>
            </a:r>
            <a:endParaRPr lang="en-US" altLang="zh-TW" sz="2800" dirty="0">
              <a:solidFill>
                <a:srgbClr val="222A35"/>
              </a:solidFill>
              <a:latin typeface="Noto Sans TC Medium" panose="020B0200000000000000" pitchFamily="34" charset="-120"/>
              <a:ea typeface="Noto Sans TC Medium" panose="020B0200000000000000" pitchFamily="34" charset="-120"/>
            </a:endParaRPr>
          </a:p>
          <a:p>
            <a:pPr algn="ctr"/>
            <a:r>
              <a:rPr lang="zh-TW" altLang="en-US" sz="28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議</a:t>
            </a:r>
            <a:endParaRPr lang="en-US" altLang="zh-TW" sz="2800" dirty="0">
              <a:solidFill>
                <a:srgbClr val="222A35"/>
              </a:solidFill>
              <a:latin typeface="Noto Sans TC Medium" panose="020B0200000000000000" pitchFamily="34" charset="-120"/>
              <a:ea typeface="Noto Sans TC Medium" panose="020B0200000000000000" pitchFamily="34" charset="-120"/>
            </a:endParaRPr>
          </a:p>
          <a:p>
            <a:pPr algn="ctr"/>
            <a:r>
              <a:rPr lang="zh-TW" altLang="en-US" sz="28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紀</a:t>
            </a:r>
            <a:endParaRPr lang="en-US" altLang="zh-TW" sz="2800" dirty="0">
              <a:solidFill>
                <a:srgbClr val="222A35"/>
              </a:solidFill>
              <a:latin typeface="Noto Sans TC Medium" panose="020B0200000000000000" pitchFamily="34" charset="-120"/>
              <a:ea typeface="Noto Sans TC Medium" panose="020B0200000000000000" pitchFamily="34" charset="-120"/>
            </a:endParaRPr>
          </a:p>
          <a:p>
            <a:pPr algn="ctr"/>
            <a:r>
              <a:rPr lang="zh-TW" altLang="en-US" sz="2800" dirty="0">
                <a:solidFill>
                  <a:srgbClr val="222A35"/>
                </a:solidFill>
                <a:latin typeface="Noto Sans TC Medium" panose="020B0200000000000000" pitchFamily="34" charset="-120"/>
                <a:ea typeface="Noto Sans TC Medium" panose="020B0200000000000000" pitchFamily="34" charset="-120"/>
              </a:rPr>
              <a:t>錄</a:t>
            </a:r>
          </a:p>
        </p:txBody>
      </p:sp>
    </p:spTree>
    <p:extLst>
      <p:ext uri="{BB962C8B-B14F-4D97-AF65-F5344CB8AC3E}">
        <p14:creationId xmlns:p14="http://schemas.microsoft.com/office/powerpoint/2010/main" val="3277512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3066FC-29B8-42D2-B729-7518E52C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A2AD-6EA8-4885-A5BA-8DA19068BB2C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CC0516E-318D-4395-AEBB-AEFBA08A53E2}"/>
              </a:ext>
            </a:extLst>
          </p:cNvPr>
          <p:cNvSpPr txBox="1"/>
          <p:nvPr/>
        </p:nvSpPr>
        <p:spPr>
          <a:xfrm>
            <a:off x="4618684" y="449163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222A35"/>
                </a:solidFill>
                <a:latin typeface="Noto Sans TC Black" panose="020B0200000000000000" pitchFamily="34" charset="-120"/>
                <a:ea typeface="Noto Sans TC Black" panose="020B0200000000000000" pitchFamily="34" charset="-120"/>
              </a:rPr>
              <a:t>重要日程</a:t>
            </a:r>
            <a:endParaRPr lang="zh-TW" altLang="en-US" sz="5400" dirty="0">
              <a:solidFill>
                <a:srgbClr val="222A35"/>
              </a:solidFill>
              <a:latin typeface="Noto Sans TC Black" panose="020B0200000000000000" pitchFamily="34" charset="-120"/>
              <a:ea typeface="Noto Sans TC Black" panose="020B0200000000000000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6587170-F0B9-1B76-7E5C-51E3B00031FB}"/>
              </a:ext>
            </a:extLst>
          </p:cNvPr>
          <p:cNvSpPr txBox="1"/>
          <p:nvPr/>
        </p:nvSpPr>
        <p:spPr>
          <a:xfrm>
            <a:off x="885037" y="1998358"/>
            <a:ext cx="2395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115.09.01</a:t>
            </a:r>
            <a:endParaRPr lang="zh-TW" altLang="en-US" sz="4000" dirty="0">
              <a:solidFill>
                <a:srgbClr val="222A35"/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1767326-2365-DBEB-2B57-A755B1A0CCE5}"/>
              </a:ext>
            </a:extLst>
          </p:cNvPr>
          <p:cNvSpPr txBox="1"/>
          <p:nvPr/>
        </p:nvSpPr>
        <p:spPr>
          <a:xfrm>
            <a:off x="885037" y="3075057"/>
            <a:ext cx="2395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115.10.12</a:t>
            </a:r>
            <a:endParaRPr lang="zh-TW" altLang="en-US" sz="4000" dirty="0">
              <a:solidFill>
                <a:srgbClr val="222A35"/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421A917-D419-C70E-41DA-EC067311B027}"/>
              </a:ext>
            </a:extLst>
          </p:cNvPr>
          <p:cNvSpPr txBox="1"/>
          <p:nvPr/>
        </p:nvSpPr>
        <p:spPr>
          <a:xfrm>
            <a:off x="885036" y="4151756"/>
            <a:ext cx="2395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115.12.07</a:t>
            </a:r>
            <a:endParaRPr lang="zh-TW" altLang="en-US" sz="4000" dirty="0">
              <a:solidFill>
                <a:srgbClr val="222A35"/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0DA9B00-FCA5-8BDC-AC08-C81642B358DF}"/>
              </a:ext>
            </a:extLst>
          </p:cNvPr>
          <p:cNvSpPr txBox="1"/>
          <p:nvPr/>
        </p:nvSpPr>
        <p:spPr>
          <a:xfrm>
            <a:off x="6146104" y="1998358"/>
            <a:ext cx="2395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115.12.18</a:t>
            </a:r>
            <a:endParaRPr lang="zh-TW" altLang="en-US" sz="4000" dirty="0">
              <a:solidFill>
                <a:srgbClr val="222A35"/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6E8C176-AC2B-8D9A-AC64-89F510DAC774}"/>
              </a:ext>
            </a:extLst>
          </p:cNvPr>
          <p:cNvSpPr txBox="1"/>
          <p:nvPr/>
        </p:nvSpPr>
        <p:spPr>
          <a:xfrm>
            <a:off x="6146104" y="3075057"/>
            <a:ext cx="2395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116.04.30</a:t>
            </a:r>
            <a:endParaRPr lang="zh-TW" altLang="en-US" sz="4000" dirty="0">
              <a:solidFill>
                <a:srgbClr val="222A35"/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2E78462-79C6-F65F-40DC-87FD058C4FD5}"/>
              </a:ext>
            </a:extLst>
          </p:cNvPr>
          <p:cNvSpPr txBox="1"/>
          <p:nvPr/>
        </p:nvSpPr>
        <p:spPr>
          <a:xfrm>
            <a:off x="3280243" y="199835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公告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C82F9D9-FCB5-597C-63A6-BE392BED5BBA}"/>
              </a:ext>
            </a:extLst>
          </p:cNvPr>
          <p:cNvSpPr txBox="1"/>
          <p:nvPr/>
        </p:nvSpPr>
        <p:spPr>
          <a:xfrm>
            <a:off x="3280243" y="30750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受理申請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C995F50-6913-7E83-8F9C-567F409482F0}"/>
              </a:ext>
            </a:extLst>
          </p:cNvPr>
          <p:cNvSpPr txBox="1"/>
          <p:nvPr/>
        </p:nvSpPr>
        <p:spPr>
          <a:xfrm>
            <a:off x="3280243" y="4151756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申請截止</a:t>
            </a:r>
            <a:endParaRPr lang="zh-TW" altLang="en-US" sz="4000" dirty="0">
              <a:solidFill>
                <a:srgbClr val="222A35"/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92F3EA19-D4BB-00CE-146E-012D69A81A23}"/>
              </a:ext>
            </a:extLst>
          </p:cNvPr>
          <p:cNvSpPr txBox="1"/>
          <p:nvPr/>
        </p:nvSpPr>
        <p:spPr>
          <a:xfrm>
            <a:off x="8541311" y="199835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公布結果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06A7532F-E9FC-7E36-E4D6-7F2A7BEC3DEF}"/>
              </a:ext>
            </a:extLst>
          </p:cNvPr>
          <p:cNvSpPr txBox="1"/>
          <p:nvPr/>
        </p:nvSpPr>
        <p:spPr>
          <a:xfrm>
            <a:off x="8541311" y="3075057"/>
            <a:ext cx="2460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授權經費</a:t>
            </a:r>
            <a:r>
              <a:rPr lang="zh-TW" altLang="en-US" sz="4000" baseline="300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*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D91372EC-5BF7-4402-A038-F78DEB05DBC0}"/>
              </a:ext>
            </a:extLst>
          </p:cNvPr>
          <p:cNvSpPr txBox="1"/>
          <p:nvPr/>
        </p:nvSpPr>
        <p:spPr>
          <a:xfrm>
            <a:off x="6146104" y="3764845"/>
            <a:ext cx="5027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/>
            <a:r>
              <a:rPr lang="zh-TW" altLang="en-US" sz="2800" baseline="30000" dirty="0">
                <a:solidFill>
                  <a:schemeClr val="accent4">
                    <a:lumMod val="50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* 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實際經費授權日期依高教深耕計畫撥款為準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1F5D959E-D8A2-2B51-801F-63E76856172D}"/>
              </a:ext>
            </a:extLst>
          </p:cNvPr>
          <p:cNvSpPr txBox="1"/>
          <p:nvPr/>
        </p:nvSpPr>
        <p:spPr>
          <a:xfrm>
            <a:off x="906356" y="5520696"/>
            <a:ext cx="9220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諮詢：</a:t>
            </a:r>
            <a:r>
              <a:rPr lang="en-US" altLang="zh-TW" sz="32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qboffice01@nkust.edu.tw</a:t>
            </a:r>
            <a:r>
              <a:rPr lang="zh-TW" altLang="en-US" sz="32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；校內分機：</a:t>
            </a:r>
            <a:r>
              <a:rPr lang="en-US" altLang="zh-TW" sz="3200" dirty="0">
                <a:solidFill>
                  <a:srgbClr val="222A35"/>
                </a:solidFill>
                <a:latin typeface="Tw Cen MT" panose="020B0602020104020603" pitchFamily="34" charset="0"/>
                <a:ea typeface="Noto Sans TC Medium" panose="020B0200000000000000" pitchFamily="34" charset="-120"/>
              </a:rPr>
              <a:t>19013</a:t>
            </a:r>
            <a:endParaRPr lang="zh-TW" altLang="en-US" sz="3200" dirty="0">
              <a:solidFill>
                <a:srgbClr val="222A35"/>
              </a:solidFill>
              <a:latin typeface="Tw Cen MT" panose="020B0602020104020603" pitchFamily="34" charset="0"/>
              <a:ea typeface="Noto Sans TC Medium" panose="020B02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46753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4000" dirty="0" smtClean="0">
            <a:solidFill>
              <a:srgbClr val="222A35"/>
            </a:solidFill>
            <a:latin typeface="Tw Cen MT" panose="020B0602020104020603" pitchFamily="34" charset="0"/>
            <a:ea typeface="Noto Sans TC Medium" panose="020B0200000000000000" pitchFamily="34" charset="-12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287</Words>
  <Application>Microsoft Office PowerPoint</Application>
  <PresentationFormat>寬螢幕</PresentationFormat>
  <Paragraphs>62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6" baseType="lpstr">
      <vt:lpstr>Noto Sans CJK TC</vt:lpstr>
      <vt:lpstr>Noto Sans CJK TC Black</vt:lpstr>
      <vt:lpstr>Noto Sans TC Black</vt:lpstr>
      <vt:lpstr>Noto Sans TC ExtraBold</vt:lpstr>
      <vt:lpstr>Noto Sans TC Medium</vt:lpstr>
      <vt:lpstr>Arial</vt:lpstr>
      <vt:lpstr>Calibri</vt:lpstr>
      <vt:lpstr>Palatino Linotype</vt:lpstr>
      <vt:lpstr>Trebuchet MS</vt:lpstr>
      <vt:lpstr>Tw Cen MT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Jin-Long Lu</dc:creator>
  <cp:lastModifiedBy>user</cp:lastModifiedBy>
  <cp:revision>92</cp:revision>
  <dcterms:created xsi:type="dcterms:W3CDTF">2023-04-27T00:40:24Z</dcterms:created>
  <dcterms:modified xsi:type="dcterms:W3CDTF">2026-07-24T05:36:20Z</dcterms:modified>
</cp:coreProperties>
</file>